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59"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9" d="100"/>
          <a:sy n="79" d="100"/>
        </p:scale>
        <p:origin x="157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6E6ECF55-1EB9-4A0D-8C47-BEF57D196E62}" type="datetimeFigureOut">
              <a:rPr lang="ar-IQ" smtClean="0"/>
              <a:t>22/04/1443</a:t>
            </a:fld>
            <a:endParaRPr lang="ar-IQ"/>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ar-IQ"/>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21B70C84-83C3-4C4B-9208-718A3E79942B}" type="slidenum">
              <a:rPr lang="ar-IQ" smtClean="0"/>
              <a:t>‹#›</a:t>
            </a:fld>
            <a:endParaRPr lang="ar-IQ"/>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430794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6ECF55-1EB9-4A0D-8C47-BEF57D196E62}" type="datetimeFigureOut">
              <a:rPr lang="ar-IQ" smtClean="0"/>
              <a:t>22/04/1443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B70C84-83C3-4C4B-9208-718A3E79942B}" type="slidenum">
              <a:rPr lang="ar-IQ" smtClean="0"/>
              <a:t>‹#›</a:t>
            </a:fld>
            <a:endParaRPr lang="ar-IQ"/>
          </a:p>
        </p:txBody>
      </p:sp>
    </p:spTree>
    <p:extLst>
      <p:ext uri="{BB962C8B-B14F-4D97-AF65-F5344CB8AC3E}">
        <p14:creationId xmlns:p14="http://schemas.microsoft.com/office/powerpoint/2010/main" val="1763113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6ECF55-1EB9-4A0D-8C47-BEF57D196E62}" type="datetimeFigureOut">
              <a:rPr lang="ar-IQ" smtClean="0"/>
              <a:t>22/04/1443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B70C84-83C3-4C4B-9208-718A3E79942B}" type="slidenum">
              <a:rPr lang="ar-IQ" smtClean="0"/>
              <a:t>‹#›</a:t>
            </a:fld>
            <a:endParaRPr lang="ar-IQ"/>
          </a:p>
        </p:txBody>
      </p:sp>
    </p:spTree>
    <p:extLst>
      <p:ext uri="{BB962C8B-B14F-4D97-AF65-F5344CB8AC3E}">
        <p14:creationId xmlns:p14="http://schemas.microsoft.com/office/powerpoint/2010/main" val="1836276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6ECF55-1EB9-4A0D-8C47-BEF57D196E62}" type="datetimeFigureOut">
              <a:rPr lang="ar-IQ" smtClean="0"/>
              <a:t>22/04/1443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B70C84-83C3-4C4B-9208-718A3E79942B}" type="slidenum">
              <a:rPr lang="ar-IQ" smtClean="0"/>
              <a:t>‹#›</a:t>
            </a:fld>
            <a:endParaRPr lang="ar-IQ"/>
          </a:p>
        </p:txBody>
      </p:sp>
    </p:spTree>
    <p:extLst>
      <p:ext uri="{BB962C8B-B14F-4D97-AF65-F5344CB8AC3E}">
        <p14:creationId xmlns:p14="http://schemas.microsoft.com/office/powerpoint/2010/main" val="4195883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6E6ECF55-1EB9-4A0D-8C47-BEF57D196E62}" type="datetimeFigureOut">
              <a:rPr lang="ar-IQ" smtClean="0"/>
              <a:t>22/04/1443</a:t>
            </a:fld>
            <a:endParaRPr lang="ar-IQ"/>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ar-IQ"/>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21B70C84-83C3-4C4B-9208-718A3E79942B}" type="slidenum">
              <a:rPr lang="ar-IQ" smtClean="0"/>
              <a:t>‹#›</a:t>
            </a:fld>
            <a:endParaRPr lang="ar-IQ"/>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79631778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6ECF55-1EB9-4A0D-8C47-BEF57D196E62}" type="datetimeFigureOut">
              <a:rPr lang="ar-IQ" smtClean="0"/>
              <a:t>22/04/1443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1B70C84-83C3-4C4B-9208-718A3E79942B}" type="slidenum">
              <a:rPr lang="ar-IQ" smtClean="0"/>
              <a:t>‹#›</a:t>
            </a:fld>
            <a:endParaRPr lang="ar-IQ"/>
          </a:p>
        </p:txBody>
      </p:sp>
    </p:spTree>
    <p:extLst>
      <p:ext uri="{BB962C8B-B14F-4D97-AF65-F5344CB8AC3E}">
        <p14:creationId xmlns:p14="http://schemas.microsoft.com/office/powerpoint/2010/main" val="1524128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6ECF55-1EB9-4A0D-8C47-BEF57D196E62}" type="datetimeFigureOut">
              <a:rPr lang="ar-IQ" smtClean="0"/>
              <a:t>22/04/1443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1B70C84-83C3-4C4B-9208-718A3E79942B}" type="slidenum">
              <a:rPr lang="ar-IQ" smtClean="0"/>
              <a:t>‹#›</a:t>
            </a:fld>
            <a:endParaRPr lang="ar-IQ"/>
          </a:p>
        </p:txBody>
      </p:sp>
    </p:spTree>
    <p:extLst>
      <p:ext uri="{BB962C8B-B14F-4D97-AF65-F5344CB8AC3E}">
        <p14:creationId xmlns:p14="http://schemas.microsoft.com/office/powerpoint/2010/main" val="328223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6ECF55-1EB9-4A0D-8C47-BEF57D196E62}" type="datetimeFigureOut">
              <a:rPr lang="ar-IQ" smtClean="0"/>
              <a:t>22/04/1443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1B70C84-83C3-4C4B-9208-718A3E79942B}" type="slidenum">
              <a:rPr lang="ar-IQ" smtClean="0"/>
              <a:t>‹#›</a:t>
            </a:fld>
            <a:endParaRPr lang="ar-IQ"/>
          </a:p>
        </p:txBody>
      </p:sp>
    </p:spTree>
    <p:extLst>
      <p:ext uri="{BB962C8B-B14F-4D97-AF65-F5344CB8AC3E}">
        <p14:creationId xmlns:p14="http://schemas.microsoft.com/office/powerpoint/2010/main" val="2869327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6ECF55-1EB9-4A0D-8C47-BEF57D196E62}" type="datetimeFigureOut">
              <a:rPr lang="ar-IQ" smtClean="0"/>
              <a:t>22/04/1443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1B70C84-83C3-4C4B-9208-718A3E79942B}" type="slidenum">
              <a:rPr lang="ar-IQ" smtClean="0"/>
              <a:t>‹#›</a:t>
            </a:fld>
            <a:endParaRPr lang="ar-IQ"/>
          </a:p>
        </p:txBody>
      </p:sp>
    </p:spTree>
    <p:extLst>
      <p:ext uri="{BB962C8B-B14F-4D97-AF65-F5344CB8AC3E}">
        <p14:creationId xmlns:p14="http://schemas.microsoft.com/office/powerpoint/2010/main" val="1201438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6E6ECF55-1EB9-4A0D-8C47-BEF57D196E62}" type="datetimeFigureOut">
              <a:rPr lang="ar-IQ" smtClean="0"/>
              <a:t>22/04/1443</a:t>
            </a:fld>
            <a:endParaRPr lang="ar-IQ"/>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ar-IQ"/>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21B70C84-83C3-4C4B-9208-718A3E79942B}" type="slidenum">
              <a:rPr lang="ar-IQ" smtClean="0"/>
              <a:t>‹#›</a:t>
            </a:fld>
            <a:endParaRPr lang="ar-IQ"/>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9427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6E6ECF55-1EB9-4A0D-8C47-BEF57D196E62}" type="datetimeFigureOut">
              <a:rPr lang="ar-IQ" smtClean="0"/>
              <a:t>22/04/1443</a:t>
            </a:fld>
            <a:endParaRPr lang="ar-IQ"/>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ar-IQ"/>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21B70C84-83C3-4C4B-9208-718A3E79942B}" type="slidenum">
              <a:rPr lang="ar-IQ" smtClean="0"/>
              <a:t>‹#›</a:t>
            </a:fld>
            <a:endParaRPr lang="ar-IQ"/>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02305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6E6ECF55-1EB9-4A0D-8C47-BEF57D196E62}" type="datetimeFigureOut">
              <a:rPr lang="ar-IQ" smtClean="0"/>
              <a:t>22/04/1443</a:t>
            </a:fld>
            <a:endParaRPr lang="ar-IQ"/>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ar-IQ"/>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21B70C84-83C3-4C4B-9208-718A3E79942B}" type="slidenum">
              <a:rPr lang="ar-IQ" smtClean="0"/>
              <a:t>‹#›</a:t>
            </a:fld>
            <a:endParaRPr lang="ar-IQ"/>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906586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1"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r" defTabSz="685800" rtl="1"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r" defTabSz="685800" rtl="1"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r" defTabSz="685800" rtl="1"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r" defTabSz="685800" rtl="1"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r" defTabSz="685800" rtl="1"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r" defTabSz="685800" rtl="1"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r" defTabSz="6858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r" defTabSz="685800" rtl="1"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r" defTabSz="6858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1368">
          <p15:clr>
            <a:srgbClr val="F26B43"/>
          </p15:clr>
        </p15:guide>
        <p15:guide id="1" pos="6912">
          <p15:clr>
            <a:srgbClr val="F26B43"/>
          </p15:clr>
        </p15:guide>
        <p15:guide id="2" pos="936">
          <p15:clr>
            <a:srgbClr val="F26B43"/>
          </p15:clr>
        </p15:guide>
        <p15:guide id="3" pos="864">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5340" y="3046983"/>
            <a:ext cx="6270922" cy="2065792"/>
          </a:xfrm>
        </p:spPr>
        <p:txBody>
          <a:bodyPr>
            <a:normAutofit fontScale="90000"/>
          </a:bodyPr>
          <a:lstStyle/>
          <a:p>
            <a:pPr marL="342900" lvl="0" indent="-342900">
              <a:lnSpc>
                <a:spcPct val="100000"/>
              </a:lnSpc>
              <a:spcBef>
                <a:spcPct val="20000"/>
              </a:spcBef>
            </a:pPr>
            <a:r>
              <a:rPr lang="ar-IQ" sz="4000" b="1" dirty="0">
                <a:solidFill>
                  <a:srgbClr val="C00000"/>
                </a:solidFill>
                <a:latin typeface="Calibri"/>
                <a:ea typeface="+mn-ea"/>
                <a:cs typeface="Arial" panose="020B0604020202020204" pitchFamily="34" charset="0"/>
              </a:rPr>
              <a:t>محاضرات المعجم</a:t>
            </a:r>
            <a:br>
              <a:rPr lang="ar-IQ" sz="4000" b="1" dirty="0">
                <a:solidFill>
                  <a:srgbClr val="C00000"/>
                </a:solidFill>
                <a:latin typeface="Calibri"/>
                <a:ea typeface="+mn-ea"/>
                <a:cs typeface="Arial" panose="020B0604020202020204" pitchFamily="34" charset="0"/>
              </a:rPr>
            </a:br>
            <a:br>
              <a:rPr lang="ar-IQ" sz="4000" b="1" dirty="0">
                <a:solidFill>
                  <a:srgbClr val="C00000"/>
                </a:solidFill>
                <a:latin typeface="Calibri"/>
                <a:ea typeface="+mn-ea"/>
                <a:cs typeface="Arial" panose="020B0604020202020204" pitchFamily="34" charset="0"/>
              </a:rPr>
            </a:br>
            <a:r>
              <a:rPr lang="ar-IQ" sz="3600" b="1" dirty="0">
                <a:solidFill>
                  <a:prstClr val="black"/>
                </a:solidFill>
                <a:latin typeface="Calibri"/>
                <a:ea typeface="+mn-ea"/>
                <a:cs typeface="Arial" panose="020B0604020202020204" pitchFamily="34" charset="0"/>
              </a:rPr>
              <a:t>المرحلة الثالثة </a:t>
            </a:r>
            <a:br>
              <a:rPr lang="ar-IQ" sz="3200" b="1" dirty="0">
                <a:solidFill>
                  <a:prstClr val="black"/>
                </a:solidFill>
                <a:latin typeface="Calibri"/>
                <a:ea typeface="+mn-ea"/>
                <a:cs typeface="Arial" panose="020B0604020202020204" pitchFamily="34" charset="0"/>
              </a:rPr>
            </a:br>
            <a:br>
              <a:rPr lang="ar-IQ" sz="3200" b="1" dirty="0">
                <a:solidFill>
                  <a:prstClr val="black"/>
                </a:solidFill>
                <a:latin typeface="Calibri"/>
                <a:ea typeface="+mn-ea"/>
                <a:cs typeface="Arial" panose="020B0604020202020204" pitchFamily="34" charset="0"/>
              </a:rPr>
            </a:br>
            <a:r>
              <a:rPr lang="ar-IQ" sz="3200" b="1" dirty="0">
                <a:solidFill>
                  <a:prstClr val="black"/>
                </a:solidFill>
                <a:latin typeface="Calibri"/>
                <a:ea typeface="+mn-ea"/>
                <a:cs typeface="Arial" panose="020B0604020202020204" pitchFamily="34" charset="0"/>
              </a:rPr>
              <a:t>أ.م. د. سهير كاظم حسن</a:t>
            </a:r>
            <a:br>
              <a:rPr lang="ar-IQ" sz="3200" b="1" dirty="0">
                <a:solidFill>
                  <a:prstClr val="black"/>
                </a:solidFill>
                <a:latin typeface="Calibri"/>
                <a:ea typeface="+mn-ea"/>
                <a:cs typeface="Arial" panose="020B0604020202020204" pitchFamily="34" charset="0"/>
              </a:rPr>
            </a:br>
            <a:r>
              <a:rPr lang="ar-IQ" sz="3200" b="1" dirty="0">
                <a:solidFill>
                  <a:prstClr val="black"/>
                </a:solidFill>
                <a:latin typeface="Calibri"/>
                <a:ea typeface="+mn-ea"/>
                <a:cs typeface="Arial" panose="020B0604020202020204" pitchFamily="34" charset="0"/>
              </a:rPr>
              <a:t>المحاضرة السابعة</a:t>
            </a:r>
            <a:br>
              <a:rPr lang="ar-IQ" sz="3200" b="1" dirty="0">
                <a:solidFill>
                  <a:prstClr val="black"/>
                </a:solidFill>
                <a:latin typeface="Calibri"/>
                <a:ea typeface="+mn-ea"/>
                <a:cs typeface="Arial" panose="020B0604020202020204" pitchFamily="34" charset="0"/>
              </a:rPr>
            </a:br>
            <a:endParaRPr lang="ar-IQ" b="1" dirty="0"/>
          </a:p>
        </p:txBody>
      </p:sp>
    </p:spTree>
    <p:extLst>
      <p:ext uri="{BB962C8B-B14F-4D97-AF65-F5344CB8AC3E}">
        <p14:creationId xmlns:p14="http://schemas.microsoft.com/office/powerpoint/2010/main" val="3492420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7F33A9-EE0D-444D-AF7A-8783A085C66E}"/>
              </a:ext>
            </a:extLst>
          </p:cNvPr>
          <p:cNvSpPr>
            <a:spLocks noGrp="1"/>
          </p:cNvSpPr>
          <p:nvPr>
            <p:ph idx="1"/>
          </p:nvPr>
        </p:nvSpPr>
        <p:spPr>
          <a:xfrm>
            <a:off x="1505354" y="554477"/>
            <a:ext cx="7230083" cy="5885234"/>
          </a:xfrm>
        </p:spPr>
        <p:txBody>
          <a:bodyPr/>
          <a:lstStyle/>
          <a:p>
            <a:pPr marL="0" indent="0">
              <a:buNone/>
            </a:pPr>
            <a:endParaRPr kumimoji="0" lang="ar-IQ" sz="2800" b="0" i="0" u="none" strike="noStrike" kern="1200" cap="none" spc="0" normalizeH="0" baseline="0" noProof="0" dirty="0">
              <a:ln>
                <a:noFill/>
              </a:ln>
              <a:solidFill>
                <a:srgbClr val="191B0E"/>
              </a:solidFill>
              <a:effectLst/>
              <a:uLnTx/>
              <a:uFillTx/>
              <a:latin typeface="Arial" panose="020B0604020202020204" pitchFamily="34" charset="0"/>
              <a:ea typeface="+mn-ea"/>
              <a:cs typeface="Arial" panose="020B0604020202020204" pitchFamily="34" charset="0"/>
            </a:endParaRPr>
          </a:p>
          <a:p>
            <a:pPr marL="0" indent="0">
              <a:lnSpc>
                <a:spcPct val="150000"/>
              </a:lnSpc>
              <a:buNone/>
            </a:pPr>
            <a:r>
              <a:rPr lang="ar-IQ" sz="2800" dirty="0">
                <a:solidFill>
                  <a:srgbClr val="191B0E"/>
                </a:solidFill>
                <a:latin typeface="Arial" panose="020B0604020202020204" pitchFamily="34" charset="0"/>
                <a:cs typeface="Arial" panose="020B0604020202020204" pitchFamily="34" charset="0"/>
              </a:rPr>
              <a:t>3-قسّم الشيباني كتابه الى أبواب ، اختصّ كلّ باب بأحد حروف الهجاء، غير أنّه قدّم باب الواو على باب الهاء.</a:t>
            </a:r>
          </a:p>
          <a:p>
            <a:pPr marL="0" indent="0">
              <a:lnSpc>
                <a:spcPct val="150000"/>
              </a:lnSpc>
              <a:buNone/>
            </a:pPr>
            <a:r>
              <a:rPr lang="ar-IQ" sz="2800" dirty="0">
                <a:solidFill>
                  <a:srgbClr val="191B0E"/>
                </a:solidFill>
                <a:latin typeface="Arial" panose="020B0604020202020204" pitchFamily="34" charset="0"/>
                <a:cs typeface="Arial" panose="020B0604020202020204" pitchFamily="34" charset="0"/>
              </a:rPr>
              <a:t>4-من الظواهر المهمّة في هذ الكتاب اضطراب الشرح عند الشيباني، اذ يكتفي في كثير من المواضع بذكر الكلمة دون شرحها، أمّا لشهرتها ، أو لأنّ السياق يوضّح معناها، فيقتصر في أكثر الأحيان على إيراد اللفظ في بيت من الشعر، وكأنّه يريد اثبات وجود هذا اللفظ في هذه اللغة أو اللهجة.</a:t>
            </a:r>
          </a:p>
          <a:p>
            <a:pPr marL="0" indent="0">
              <a:buNone/>
            </a:pPr>
            <a:endParaRPr lang="en-US" dirty="0"/>
          </a:p>
        </p:txBody>
      </p:sp>
    </p:spTree>
    <p:extLst>
      <p:ext uri="{BB962C8B-B14F-4D97-AF65-F5344CB8AC3E}">
        <p14:creationId xmlns:p14="http://schemas.microsoft.com/office/powerpoint/2010/main" val="3795964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C658B1-6E14-4B20-B8B4-83C1B4729752}"/>
              </a:ext>
            </a:extLst>
          </p:cNvPr>
          <p:cNvSpPr>
            <a:spLocks noGrp="1"/>
          </p:cNvSpPr>
          <p:nvPr>
            <p:ph idx="1"/>
          </p:nvPr>
        </p:nvSpPr>
        <p:spPr>
          <a:xfrm>
            <a:off x="1427534" y="544749"/>
            <a:ext cx="7123079" cy="5476672"/>
          </a:xfrm>
        </p:spPr>
        <p:txBody>
          <a:bodyPr/>
          <a:lstStyle/>
          <a:p>
            <a:pPr marL="0" marR="0" lvl="0" indent="0" algn="r" defTabSz="685800" rtl="1" eaLnBrk="1" fontAlgn="auto" latinLnBrk="0" hangingPunct="1">
              <a:lnSpc>
                <a:spcPct val="150000"/>
              </a:lnSpc>
              <a:spcBef>
                <a:spcPts val="1000"/>
              </a:spcBef>
              <a:spcAft>
                <a:spcPts val="200"/>
              </a:spcAft>
              <a:buClrTx/>
              <a:buSzTx/>
              <a:buFont typeface="Franklin Gothic Book" panose="020B0503020102020204" pitchFamily="34" charset="0"/>
              <a:buNone/>
              <a:tabLst/>
              <a:defRPr/>
            </a:pPr>
            <a:r>
              <a:rPr kumimoji="0" lang="ar-IQ" sz="2800" b="0" i="0" u="none" strike="noStrike" kern="1200" cap="none" spc="0" normalizeH="0" baseline="0" noProof="0" dirty="0">
                <a:ln>
                  <a:noFill/>
                </a:ln>
                <a:solidFill>
                  <a:srgbClr val="191B0E"/>
                </a:solidFill>
                <a:effectLst/>
                <a:uLnTx/>
                <a:uFillTx/>
                <a:latin typeface="Arial" panose="020B0604020202020204" pitchFamily="34" charset="0"/>
                <a:ea typeface="+mn-ea"/>
                <a:cs typeface="Arial" panose="020B0604020202020204" pitchFamily="34" charset="0"/>
              </a:rPr>
              <a:t> </a:t>
            </a:r>
            <a:r>
              <a:rPr kumimoji="0" lang="ar-IQ"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أهم معجم هذه المدرسة</a:t>
            </a:r>
            <a:r>
              <a:rPr lang="ar-IQ" sz="2800" b="1" dirty="0">
                <a:solidFill>
                  <a:srgbClr val="FF0000"/>
                </a:solidFill>
                <a:latin typeface="Arial" panose="020B0604020202020204" pitchFamily="34" charset="0"/>
                <a:cs typeface="Arial" panose="020B0604020202020204" pitchFamily="34" charset="0"/>
              </a:rPr>
              <a:t>:</a:t>
            </a:r>
          </a:p>
          <a:p>
            <a:pPr marL="0" marR="0" lvl="0" indent="0" algn="r" defTabSz="685800" rtl="1" eaLnBrk="1" fontAlgn="auto" latinLnBrk="0" hangingPunct="1">
              <a:lnSpc>
                <a:spcPct val="150000"/>
              </a:lnSpc>
              <a:spcBef>
                <a:spcPts val="1000"/>
              </a:spcBef>
              <a:spcAft>
                <a:spcPts val="200"/>
              </a:spcAft>
              <a:buClrTx/>
              <a:buSzTx/>
              <a:buFont typeface="Franklin Gothic Book" panose="020B0503020102020204" pitchFamily="34" charset="0"/>
              <a:buNone/>
              <a:tabLst/>
              <a:defRPr/>
            </a:pPr>
            <a:r>
              <a:rPr kumimoji="0" lang="ar-IQ" sz="2800" b="0" i="0" u="none" strike="noStrike" kern="1200" cap="none" spc="0" normalizeH="0" baseline="0" noProof="0" dirty="0">
                <a:ln>
                  <a:noFill/>
                </a:ln>
                <a:solidFill>
                  <a:srgbClr val="191B0E"/>
                </a:solidFill>
                <a:effectLst/>
                <a:uLnTx/>
                <a:uFillTx/>
                <a:latin typeface="Arial" panose="020B0604020202020204" pitchFamily="34" charset="0"/>
                <a:ea typeface="+mn-ea"/>
                <a:cs typeface="Arial" panose="020B0604020202020204" pitchFamily="34" charset="0"/>
              </a:rPr>
              <a:t>1- أساس البلاغة، لأبي ال</a:t>
            </a:r>
            <a:r>
              <a:rPr lang="ar-IQ" sz="2800" dirty="0">
                <a:solidFill>
                  <a:srgbClr val="191B0E"/>
                </a:solidFill>
                <a:latin typeface="Arial" panose="020B0604020202020204" pitchFamily="34" charset="0"/>
                <a:cs typeface="Arial" panose="020B0604020202020204" pitchFamily="34" charset="0"/>
              </a:rPr>
              <a:t>قاسم الخوارزمي المُلَقّب بالزمخشري (ت 538هـ)</a:t>
            </a:r>
          </a:p>
          <a:p>
            <a:pPr marL="0" marR="0" lvl="0" indent="0" algn="r" defTabSz="685800" rtl="1" eaLnBrk="1" fontAlgn="auto" latinLnBrk="0" hangingPunct="1">
              <a:lnSpc>
                <a:spcPct val="150000"/>
              </a:lnSpc>
              <a:spcBef>
                <a:spcPts val="1000"/>
              </a:spcBef>
              <a:spcAft>
                <a:spcPts val="200"/>
              </a:spcAft>
              <a:buClrTx/>
              <a:buSzTx/>
              <a:buFont typeface="Franklin Gothic Book" panose="020B0503020102020204" pitchFamily="34" charset="0"/>
              <a:buNone/>
              <a:tabLst/>
              <a:defRPr/>
            </a:pPr>
            <a:r>
              <a:rPr kumimoji="0" lang="ar-IQ" sz="2800" b="0" i="0" u="none" strike="noStrike" kern="1200" cap="none" spc="0" normalizeH="0" baseline="0" noProof="0" dirty="0">
                <a:ln>
                  <a:noFill/>
                </a:ln>
                <a:solidFill>
                  <a:srgbClr val="191B0E"/>
                </a:solidFill>
                <a:effectLst/>
                <a:uLnTx/>
                <a:uFillTx/>
                <a:latin typeface="Arial" panose="020B0604020202020204" pitchFamily="34" charset="0"/>
                <a:ea typeface="+mn-ea"/>
                <a:cs typeface="Arial" panose="020B0604020202020204" pitchFamily="34" charset="0"/>
              </a:rPr>
              <a:t>2-المصباح المنير، لأبي العبّاس أحمد بن علي الفيّومي (ت772هـ)</a:t>
            </a:r>
          </a:p>
          <a:p>
            <a:pPr marL="0" marR="0" lvl="0" indent="0" algn="r" defTabSz="685800" rtl="1" eaLnBrk="1" fontAlgn="auto" latinLnBrk="0" hangingPunct="1">
              <a:lnSpc>
                <a:spcPct val="150000"/>
              </a:lnSpc>
              <a:spcBef>
                <a:spcPts val="1000"/>
              </a:spcBef>
              <a:spcAft>
                <a:spcPts val="200"/>
              </a:spcAft>
              <a:buClrTx/>
              <a:buSzTx/>
              <a:buFont typeface="Franklin Gothic Book" panose="020B0503020102020204" pitchFamily="34" charset="0"/>
              <a:buNone/>
              <a:tabLst/>
              <a:defRPr/>
            </a:pPr>
            <a:r>
              <a:rPr lang="ar-IQ" sz="2800" dirty="0">
                <a:solidFill>
                  <a:srgbClr val="191B0E"/>
                </a:solidFill>
                <a:latin typeface="Arial" panose="020B0604020202020204" pitchFamily="34" charset="0"/>
                <a:cs typeface="Arial" panose="020B0604020202020204" pitchFamily="34" charset="0"/>
              </a:rPr>
              <a:t>3-محيط المحيط، لبطرس بن يونس البستاني (ت1883م)</a:t>
            </a:r>
            <a:endParaRPr kumimoji="0" lang="ar-IQ" sz="2800" b="0" i="0" u="none" strike="noStrike" kern="1200" cap="none" spc="0" normalizeH="0" baseline="0" noProof="0" dirty="0">
              <a:ln>
                <a:noFill/>
              </a:ln>
              <a:solidFill>
                <a:srgbClr val="191B0E"/>
              </a:solidFill>
              <a:effectLst/>
              <a:uLnTx/>
              <a:uFillTx/>
              <a:latin typeface="Arial" panose="020B0604020202020204" pitchFamily="34" charset="0"/>
              <a:ea typeface="+mn-ea"/>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77965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9498" y="685800"/>
            <a:ext cx="7737986" cy="5627451"/>
          </a:xfrm>
        </p:spPr>
        <p:txBody>
          <a:bodyPr>
            <a:normAutofit/>
          </a:bodyPr>
          <a:lstStyle/>
          <a:p>
            <a:pPr algn="ctr"/>
            <a:r>
              <a:rPr lang="ar-IQ" sz="3200" b="1" dirty="0">
                <a:solidFill>
                  <a:srgbClr val="FF0000"/>
                </a:solidFill>
                <a:latin typeface="Arial" panose="020B0604020202020204" pitchFamily="34" charset="0"/>
                <a:cs typeface="Arial" panose="020B0604020202020204" pitchFamily="34" charset="0"/>
              </a:rPr>
              <a:t>المدرسة الثالثة (مدرسة القافية)</a:t>
            </a:r>
          </a:p>
        </p:txBody>
      </p:sp>
      <p:sp>
        <p:nvSpPr>
          <p:cNvPr id="3" name="Content Placeholder 2"/>
          <p:cNvSpPr>
            <a:spLocks noGrp="1"/>
          </p:cNvSpPr>
          <p:nvPr>
            <p:ph idx="1"/>
          </p:nvPr>
        </p:nvSpPr>
        <p:spPr>
          <a:xfrm>
            <a:off x="875072" y="1634247"/>
            <a:ext cx="7737987" cy="4058630"/>
          </a:xfrm>
        </p:spPr>
        <p:txBody>
          <a:bodyPr>
            <a:noAutofit/>
          </a:bodyPr>
          <a:lstStyle/>
          <a:p>
            <a:pPr marL="0" indent="0">
              <a:buNone/>
            </a:pPr>
            <a:r>
              <a:rPr lang="ar-IQ" sz="2800" dirty="0">
                <a:latin typeface="Arial" panose="020B0604020202020204" pitchFamily="34" charset="0"/>
                <a:cs typeface="Arial" panose="020B0604020202020204" pitchFamily="34" charset="0"/>
              </a:rPr>
              <a:t>وتسمى </a:t>
            </a:r>
            <a:r>
              <a:rPr lang="ar-IQ" sz="2800" dirty="0">
                <a:solidFill>
                  <a:srgbClr val="FF0000"/>
                </a:solidFill>
                <a:latin typeface="Arial" panose="020B0604020202020204" pitchFamily="34" charset="0"/>
                <a:cs typeface="Arial" panose="020B0604020202020204" pitchFamily="34" charset="0"/>
              </a:rPr>
              <a:t>(مدرسة الباب والفصل) </a:t>
            </a:r>
            <a:r>
              <a:rPr lang="ar-IQ" sz="2800" dirty="0">
                <a:latin typeface="Arial" panose="020B0604020202020204" pitchFamily="34" charset="0"/>
                <a:cs typeface="Arial" panose="020B0604020202020204" pitchFamily="34" charset="0"/>
              </a:rPr>
              <a:t>وتنسب هذه المدرسة الى الإمام المجدد أبي نصر بن حمّاد الجوهري (ت 400 هـ)، الذي ألّف معجماً أسماه </a:t>
            </a:r>
            <a:r>
              <a:rPr lang="ar-IQ" sz="2800" dirty="0">
                <a:solidFill>
                  <a:srgbClr val="FF0000"/>
                </a:solidFill>
                <a:latin typeface="Arial" panose="020B0604020202020204" pitchFamily="34" charset="0"/>
                <a:cs typeface="Arial" panose="020B0604020202020204" pitchFamily="34" charset="0"/>
              </a:rPr>
              <a:t>( تاج اللغة وصحاح العربية) .</a:t>
            </a:r>
          </a:p>
          <a:p>
            <a:pPr marL="0" indent="0">
              <a:buNone/>
            </a:pPr>
            <a:r>
              <a:rPr lang="ar-IQ" sz="2800" dirty="0">
                <a:latin typeface="Arial" panose="020B0604020202020204" pitchFamily="34" charset="0"/>
                <a:cs typeface="Arial" panose="020B0604020202020204" pitchFamily="34" charset="0"/>
              </a:rPr>
              <a:t>الهدف من تأليف المعجم:</a:t>
            </a:r>
          </a:p>
          <a:p>
            <a:pPr marL="0" indent="0">
              <a:buNone/>
            </a:pPr>
            <a:r>
              <a:rPr lang="ar-IQ" sz="2800" dirty="0">
                <a:latin typeface="Arial" panose="020B0604020202020204" pitchFamily="34" charset="0"/>
                <a:cs typeface="Arial" panose="020B0604020202020204" pitchFamily="34" charset="0"/>
              </a:rPr>
              <a:t>1- تيسير البحث عن المواد في المعجم </a:t>
            </a:r>
          </a:p>
          <a:p>
            <a:pPr marL="0" indent="0">
              <a:buNone/>
            </a:pPr>
            <a:r>
              <a:rPr lang="ar-IQ" sz="2800" dirty="0">
                <a:latin typeface="Arial" panose="020B0604020202020204" pitchFamily="34" charset="0"/>
                <a:cs typeface="Arial" panose="020B0604020202020204" pitchFamily="34" charset="0"/>
              </a:rPr>
              <a:t>2- التزام الصحيح من الألفاظ ، ويقصد بالصحيح هو أن تكون الألفاظ موثوقة الرواية عن العرب، يتحرّى ضبطه ويلتزم الصواب في نقله.</a:t>
            </a:r>
          </a:p>
        </p:txBody>
      </p:sp>
    </p:spTree>
    <p:extLst>
      <p:ext uri="{BB962C8B-B14F-4D97-AF65-F5344CB8AC3E}">
        <p14:creationId xmlns:p14="http://schemas.microsoft.com/office/powerpoint/2010/main" val="646539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3125" y="340468"/>
            <a:ext cx="8096865" cy="5943599"/>
          </a:xfrm>
        </p:spPr>
        <p:txBody>
          <a:bodyPr>
            <a:normAutofit/>
          </a:bodyPr>
          <a:lstStyle/>
          <a:p>
            <a:pPr marL="0" indent="0">
              <a:lnSpc>
                <a:spcPct val="150000"/>
              </a:lnSpc>
              <a:buNone/>
            </a:pPr>
            <a:r>
              <a:rPr lang="ar-IQ" sz="2800" b="1" dirty="0">
                <a:solidFill>
                  <a:srgbClr val="FF0000"/>
                </a:solidFill>
                <a:latin typeface="Arial" panose="020B0604020202020204" pitchFamily="34" charset="0"/>
                <a:cs typeface="Arial" panose="020B0604020202020204" pitchFamily="34" charset="0"/>
              </a:rPr>
              <a:t>منهج الكتاب </a:t>
            </a:r>
            <a:r>
              <a:rPr lang="ar-IQ" sz="2800" dirty="0">
                <a:solidFill>
                  <a:srgbClr val="FF0000"/>
                </a:solidFill>
                <a:latin typeface="Arial" panose="020B0604020202020204" pitchFamily="34" charset="0"/>
                <a:cs typeface="Arial" panose="020B0604020202020204" pitchFamily="34" charset="0"/>
              </a:rPr>
              <a:t>: </a:t>
            </a:r>
          </a:p>
          <a:p>
            <a:pPr marL="0" indent="0">
              <a:lnSpc>
                <a:spcPct val="150000"/>
              </a:lnSpc>
              <a:buNone/>
            </a:pPr>
            <a:r>
              <a:rPr lang="ar-IQ" sz="2800" dirty="0">
                <a:latin typeface="Arial" panose="020B0604020202020204" pitchFamily="34" charset="0"/>
                <a:cs typeface="Arial" panose="020B0604020202020204" pitchFamily="34" charset="0"/>
              </a:rPr>
              <a:t>1- ترك الجوهري نظام ترتيب الحروف على المخارج ، وترك نظام ترتيب أوائل الألفاظ ترتيباً ألفبائياً ، وأهمل نظام الأبنية والتقليبات ، وابتدع نظاماً جديداً راعى فيه ترتيب الألفاظ بحسب أواخرها.</a:t>
            </a:r>
          </a:p>
          <a:p>
            <a:pPr marL="0" indent="0">
              <a:lnSpc>
                <a:spcPct val="150000"/>
              </a:lnSpc>
              <a:buNone/>
            </a:pPr>
            <a:r>
              <a:rPr lang="ar-IQ" sz="2800" dirty="0">
                <a:latin typeface="Arial" panose="020B0604020202020204" pitchFamily="34" charset="0"/>
                <a:cs typeface="Arial" panose="020B0604020202020204" pitchFamily="34" charset="0"/>
              </a:rPr>
              <a:t>فالمعجم عنده ينقسم على ثمانية وعشرين باباً، كل باب منها يتناول الألفاظ المتحدة الحرف الأخير، فبابٌ لما كان آخره (ء)، وبابٌ لما كان آخره (ب)، وبابٌ لما كان آخره (ت)... الخ ، وهكذا تتوالى الأبواب الى آخر الحروف.</a:t>
            </a:r>
          </a:p>
          <a:p>
            <a:pPr marL="0" indent="0">
              <a:lnSpc>
                <a:spcPct val="150000"/>
              </a:lnSpc>
              <a:buNone/>
            </a:pPr>
            <a:endParaRPr lang="ar-IQ"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3616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3F87A4-6328-4DF9-919D-C8AD0BE19245}"/>
              </a:ext>
            </a:extLst>
          </p:cNvPr>
          <p:cNvSpPr>
            <a:spLocks noGrp="1"/>
          </p:cNvSpPr>
          <p:nvPr>
            <p:ph idx="1"/>
          </p:nvPr>
        </p:nvSpPr>
        <p:spPr>
          <a:xfrm>
            <a:off x="1028699" y="583660"/>
            <a:ext cx="7697011" cy="5283740"/>
          </a:xfrm>
        </p:spPr>
        <p:txBody>
          <a:bodyPr/>
          <a:lstStyle/>
          <a:p>
            <a:pPr marL="0" marR="0" lvl="0" indent="0" algn="r" defTabSz="685800" rtl="1" eaLnBrk="1" fontAlgn="auto" latinLnBrk="0" hangingPunct="1">
              <a:lnSpc>
                <a:spcPct val="150000"/>
              </a:lnSpc>
              <a:spcBef>
                <a:spcPts val="1000"/>
              </a:spcBef>
              <a:spcAft>
                <a:spcPts val="200"/>
              </a:spcAft>
              <a:buClrTx/>
              <a:buSzTx/>
              <a:buNone/>
              <a:tabLst/>
              <a:defRPr/>
            </a:pPr>
            <a:r>
              <a:rPr lang="ar-IQ" sz="2800" dirty="0">
                <a:solidFill>
                  <a:srgbClr val="191B0E"/>
                </a:solidFill>
                <a:latin typeface="Arial" panose="020B0604020202020204" pitchFamily="34" charset="0"/>
                <a:cs typeface="Arial" panose="020B0604020202020204" pitchFamily="34" charset="0"/>
              </a:rPr>
              <a:t>2</a:t>
            </a:r>
            <a:r>
              <a:rPr kumimoji="0" lang="ar-IQ" sz="2800" b="0" i="0" u="none" strike="noStrike" kern="1200" cap="none" spc="0" normalizeH="0" baseline="0" noProof="0" dirty="0">
                <a:ln>
                  <a:noFill/>
                </a:ln>
                <a:solidFill>
                  <a:srgbClr val="191B0E"/>
                </a:solidFill>
                <a:effectLst/>
                <a:uLnTx/>
                <a:uFillTx/>
                <a:latin typeface="Arial" panose="020B0604020202020204" pitchFamily="34" charset="0"/>
                <a:ea typeface="+mn-ea"/>
                <a:cs typeface="Arial" panose="020B0604020202020204" pitchFamily="34" charset="0"/>
              </a:rPr>
              <a:t>- قسّم كل باب من هذه الأبواب على فصول ، معتمداً على الحرف الأول من الكلمة، ومرتّباً لها على الألف باء أيضاً، فباب الهمزة يحوي فصولاً تبدأ بفصل الهمزة وتنتهي بفصل الياء.</a:t>
            </a:r>
          </a:p>
          <a:p>
            <a:pPr marL="0" marR="0" lvl="0" indent="0" algn="r" defTabSz="685800" rtl="1" eaLnBrk="1" fontAlgn="auto" latinLnBrk="0" hangingPunct="1">
              <a:lnSpc>
                <a:spcPct val="94000"/>
              </a:lnSpc>
              <a:spcBef>
                <a:spcPts val="1000"/>
              </a:spcBef>
              <a:spcAft>
                <a:spcPts val="200"/>
              </a:spcAft>
              <a:buClrTx/>
              <a:buSzTx/>
              <a:buNone/>
              <a:tabLst/>
              <a:defRPr/>
            </a:pPr>
            <a:r>
              <a:rPr lang="ar-IQ" sz="2800" dirty="0">
                <a:solidFill>
                  <a:srgbClr val="191B0E"/>
                </a:solidFill>
                <a:latin typeface="Arial" panose="020B0604020202020204" pitchFamily="34" charset="0"/>
                <a:cs typeface="Arial" panose="020B0604020202020204" pitchFamily="34" charset="0"/>
              </a:rPr>
              <a:t>وهذه الفصول تحوي جميع الألفاظ الثنائية والثلاثية والرباعية.</a:t>
            </a:r>
          </a:p>
          <a:p>
            <a:pPr marL="0" marR="0" lvl="0" indent="0" algn="r" defTabSz="685800" rtl="1" eaLnBrk="1" fontAlgn="auto" latinLnBrk="0" hangingPunct="1">
              <a:lnSpc>
                <a:spcPct val="150000"/>
              </a:lnSpc>
              <a:spcBef>
                <a:spcPts val="1000"/>
              </a:spcBef>
              <a:spcAft>
                <a:spcPts val="200"/>
              </a:spcAft>
              <a:buClrTx/>
              <a:buSzTx/>
              <a:buNone/>
              <a:tabLst/>
              <a:defRPr/>
            </a:pPr>
            <a:r>
              <a:rPr lang="ar-IQ" sz="2800" dirty="0">
                <a:solidFill>
                  <a:srgbClr val="191B0E"/>
                </a:solidFill>
                <a:latin typeface="Arial" panose="020B0604020202020204" pitchFamily="34" charset="0"/>
                <a:cs typeface="Arial" panose="020B0604020202020204" pitchFamily="34" charset="0"/>
              </a:rPr>
              <a:t>3- كان الجوهري يعتمد الحروف الأصلية في بنية الكلمة ويترك الزائد.</a:t>
            </a:r>
            <a:endParaRPr lang="en-US" dirty="0"/>
          </a:p>
        </p:txBody>
      </p:sp>
    </p:spTree>
    <p:extLst>
      <p:ext uri="{BB962C8B-B14F-4D97-AF65-F5344CB8AC3E}">
        <p14:creationId xmlns:p14="http://schemas.microsoft.com/office/powerpoint/2010/main" val="3920652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2601" y="476655"/>
            <a:ext cx="8016847" cy="4999389"/>
          </a:xfrm>
        </p:spPr>
        <p:txBody>
          <a:bodyPr>
            <a:noAutofit/>
          </a:bodyPr>
          <a:lstStyle/>
          <a:p>
            <a:pPr marL="0" indent="0">
              <a:buNone/>
            </a:pPr>
            <a:r>
              <a:rPr lang="ar-IQ" sz="2800" b="1" dirty="0">
                <a:solidFill>
                  <a:srgbClr val="FF0000"/>
                </a:solidFill>
                <a:latin typeface="Arial" panose="020B0604020202020204" pitchFamily="34" charset="0"/>
                <a:cs typeface="Arial" panose="020B0604020202020204" pitchFamily="34" charset="0"/>
              </a:rPr>
              <a:t>خصائص معجم الصحاح:</a:t>
            </a:r>
          </a:p>
          <a:p>
            <a:pPr marL="0" indent="0">
              <a:buNone/>
            </a:pPr>
            <a:r>
              <a:rPr lang="ar-IQ" sz="2800" dirty="0">
                <a:latin typeface="Arial" panose="020B0604020202020204" pitchFamily="34" charset="0"/>
                <a:cs typeface="Arial" panose="020B0604020202020204" pitchFamily="34" charset="0"/>
              </a:rPr>
              <a:t>1- استمدّ الجوهري مادّة كتابه من الكتب اللغوية التي سبقته، ومن السماع والرواية عن العلماء مباشرة، ومشافهة العرب في البادية وخاصة الحجاز.</a:t>
            </a:r>
          </a:p>
          <a:p>
            <a:pPr marL="0" indent="0">
              <a:buNone/>
            </a:pPr>
            <a:r>
              <a:rPr lang="ar-IQ" sz="2800" dirty="0">
                <a:latin typeface="Arial" panose="020B0604020202020204" pitchFamily="34" charset="0"/>
                <a:cs typeface="Arial" panose="020B0604020202020204" pitchFamily="34" charset="0"/>
              </a:rPr>
              <a:t>2-يعدّ الصحاح من المعاجم المختصرة قياساً بغيره، اذ يكتفي بالشرح اللغوي لمواد كتابه ، ولا يهتم بذكر الآراء و الأقوال المختلفة.</a:t>
            </a:r>
          </a:p>
          <a:p>
            <a:pPr marL="0" indent="0">
              <a:buNone/>
            </a:pPr>
            <a:r>
              <a:rPr lang="ar-IQ" sz="2800" dirty="0">
                <a:latin typeface="Arial" panose="020B0604020202020204" pitchFamily="34" charset="0"/>
                <a:cs typeface="Arial" panose="020B0604020202020204" pitchFamily="34" charset="0"/>
              </a:rPr>
              <a:t>3- اكثر من الشواهد القرآنية والحديث والشعر ، وكان يشرح مضمونها في اكثر الأحيان.</a:t>
            </a:r>
          </a:p>
          <a:p>
            <a:pPr marL="0" indent="0">
              <a:buNone/>
            </a:pPr>
            <a:r>
              <a:rPr lang="ar-IQ" sz="2800" dirty="0">
                <a:latin typeface="Arial" panose="020B0604020202020204" pitchFamily="34" charset="0"/>
                <a:cs typeface="Arial" panose="020B0604020202020204" pitchFamily="34" charset="0"/>
              </a:rPr>
              <a:t>6- اعتنى باللهجات والألفاظ المعرّبة والمولّدة.</a:t>
            </a:r>
          </a:p>
        </p:txBody>
      </p:sp>
    </p:spTree>
    <p:extLst>
      <p:ext uri="{BB962C8B-B14F-4D97-AF65-F5344CB8AC3E}">
        <p14:creationId xmlns:p14="http://schemas.microsoft.com/office/powerpoint/2010/main" val="2582530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32DDA9-3A5A-4166-BCB0-EB251F49FB17}"/>
              </a:ext>
            </a:extLst>
          </p:cNvPr>
          <p:cNvSpPr>
            <a:spLocks noGrp="1"/>
          </p:cNvSpPr>
          <p:nvPr>
            <p:ph idx="1"/>
          </p:nvPr>
        </p:nvSpPr>
        <p:spPr>
          <a:xfrm>
            <a:off x="1028700" y="418289"/>
            <a:ext cx="7765104" cy="5449111"/>
          </a:xfrm>
        </p:spPr>
        <p:txBody>
          <a:bodyPr>
            <a:normAutofit/>
          </a:bodyPr>
          <a:lstStyle/>
          <a:p>
            <a:pPr marL="0" indent="0">
              <a:buNone/>
            </a:pPr>
            <a:r>
              <a:rPr kumimoji="0" lang="ar-IQ"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المآخذ على معجم الصحاح:</a:t>
            </a:r>
          </a:p>
          <a:p>
            <a:pPr marL="0" indent="0">
              <a:buNone/>
            </a:pPr>
            <a:r>
              <a:rPr lang="ar-IQ" sz="2800" dirty="0">
                <a:solidFill>
                  <a:srgbClr val="191B0E"/>
                </a:solidFill>
                <a:latin typeface="Arial" panose="020B0604020202020204" pitchFamily="34" charset="0"/>
                <a:cs typeface="Arial" panose="020B0604020202020204" pitchFamily="34" charset="0"/>
              </a:rPr>
              <a:t>1- وقوع التصحيف والتحريف في عدد من الألفاظ.</a:t>
            </a:r>
          </a:p>
          <a:p>
            <a:pPr marL="0" indent="0">
              <a:buNone/>
            </a:pPr>
            <a:r>
              <a:rPr lang="ar-IQ" sz="2800" dirty="0">
                <a:solidFill>
                  <a:srgbClr val="191B0E"/>
                </a:solidFill>
                <a:latin typeface="Arial" panose="020B0604020202020204" pitchFamily="34" charset="0"/>
                <a:cs typeface="Arial" panose="020B0604020202020204" pitchFamily="34" charset="0"/>
              </a:rPr>
              <a:t>2-وقوع الغلط في مواقع كثيرة.</a:t>
            </a:r>
          </a:p>
          <a:p>
            <a:pPr marL="0" indent="0">
              <a:buNone/>
            </a:pPr>
            <a:endParaRPr lang="ar-IQ" sz="2800" dirty="0">
              <a:solidFill>
                <a:srgbClr val="191B0E"/>
              </a:solidFill>
              <a:latin typeface="Arial" panose="020B0604020202020204" pitchFamily="34" charset="0"/>
              <a:cs typeface="Arial" panose="020B0604020202020204" pitchFamily="34" charset="0"/>
            </a:endParaRPr>
          </a:p>
          <a:p>
            <a:pPr marL="0" indent="0">
              <a:buNone/>
            </a:pPr>
            <a:r>
              <a:rPr lang="ar-IQ" sz="2800" b="1" dirty="0">
                <a:solidFill>
                  <a:srgbClr val="FF0000"/>
                </a:solidFill>
                <a:latin typeface="Arial" panose="020B0604020202020204" pitchFamily="34" charset="0"/>
                <a:cs typeface="Arial" panose="020B0604020202020204" pitchFamily="34" charset="0"/>
              </a:rPr>
              <a:t>أهم معاجم هذه المدرسة:</a:t>
            </a:r>
          </a:p>
          <a:p>
            <a:pPr marL="0" indent="0">
              <a:buNone/>
            </a:pPr>
            <a:r>
              <a:rPr lang="ar-IQ" sz="2800" dirty="0">
                <a:solidFill>
                  <a:srgbClr val="191B0E"/>
                </a:solidFill>
                <a:latin typeface="Arial" panose="020B0604020202020204" pitchFamily="34" charset="0"/>
                <a:cs typeface="Arial" panose="020B0604020202020204" pitchFamily="34" charset="0"/>
              </a:rPr>
              <a:t>1-العُباب الزاخر واللُّباب الفاخر، لِ رضيّ الدين أبي الفضائل الحسن العمري </a:t>
            </a:r>
            <a:r>
              <a:rPr lang="ar-IQ" sz="2800" dirty="0" err="1">
                <a:solidFill>
                  <a:srgbClr val="191B0E"/>
                </a:solidFill>
                <a:latin typeface="Arial" panose="020B0604020202020204" pitchFamily="34" charset="0"/>
                <a:cs typeface="Arial" panose="020B0604020202020204" pitchFamily="34" charset="0"/>
              </a:rPr>
              <a:t>الصّغاني</a:t>
            </a:r>
            <a:endParaRPr lang="ar-IQ" sz="2800" dirty="0">
              <a:solidFill>
                <a:srgbClr val="191B0E"/>
              </a:solidFill>
              <a:latin typeface="Arial" panose="020B0604020202020204" pitchFamily="34" charset="0"/>
              <a:cs typeface="Arial" panose="020B0604020202020204" pitchFamily="34" charset="0"/>
            </a:endParaRPr>
          </a:p>
          <a:p>
            <a:pPr marL="0" indent="0">
              <a:buNone/>
            </a:pPr>
            <a:r>
              <a:rPr lang="ar-IQ" sz="2800" dirty="0">
                <a:solidFill>
                  <a:srgbClr val="191B0E"/>
                </a:solidFill>
                <a:latin typeface="Arial" panose="020B0604020202020204" pitchFamily="34" charset="0"/>
                <a:cs typeface="Arial" panose="020B0604020202020204" pitchFamily="34" charset="0"/>
              </a:rPr>
              <a:t>2- لسان العرب، لجمال الدين أبي الفضل محمد بن مكرم الأنصاري الخزرجي المعروف بابن منظور</a:t>
            </a:r>
          </a:p>
          <a:p>
            <a:pPr marL="0" indent="0">
              <a:buNone/>
            </a:pPr>
            <a:r>
              <a:rPr lang="ar-IQ" sz="2800" dirty="0">
                <a:solidFill>
                  <a:srgbClr val="191B0E"/>
                </a:solidFill>
                <a:latin typeface="Arial" panose="020B0604020202020204" pitchFamily="34" charset="0"/>
                <a:cs typeface="Arial" panose="020B0604020202020204" pitchFamily="34" charset="0"/>
              </a:rPr>
              <a:t>3- القاموس المحيط، لِ مجد الدين محمد بن يعقوب الفيروز آبادي</a:t>
            </a:r>
          </a:p>
          <a:p>
            <a:pPr marL="0" indent="0">
              <a:buNone/>
            </a:pPr>
            <a:endParaRPr lang="en-US" dirty="0"/>
          </a:p>
        </p:txBody>
      </p:sp>
    </p:spTree>
    <p:extLst>
      <p:ext uri="{BB962C8B-B14F-4D97-AF65-F5344CB8AC3E}">
        <p14:creationId xmlns:p14="http://schemas.microsoft.com/office/powerpoint/2010/main" val="3243225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09AEA7-A6E7-49F2-8334-EA6F8FD6F61C}"/>
              </a:ext>
            </a:extLst>
          </p:cNvPr>
          <p:cNvSpPr>
            <a:spLocks noGrp="1"/>
          </p:cNvSpPr>
          <p:nvPr>
            <p:ph idx="1"/>
          </p:nvPr>
        </p:nvSpPr>
        <p:spPr>
          <a:xfrm>
            <a:off x="1194069" y="846307"/>
            <a:ext cx="7560823" cy="5342106"/>
          </a:xfrm>
        </p:spPr>
        <p:txBody>
          <a:bodyPr>
            <a:normAutofit lnSpcReduction="10000"/>
          </a:bodyPr>
          <a:lstStyle/>
          <a:p>
            <a:pPr marL="0" marR="0" lvl="0" indent="0" algn="r" defTabSz="685800" rtl="1" eaLnBrk="1" fontAlgn="auto" latinLnBrk="0" hangingPunct="1">
              <a:lnSpc>
                <a:spcPct val="150000"/>
              </a:lnSpc>
              <a:spcBef>
                <a:spcPts val="1000"/>
              </a:spcBef>
              <a:spcAft>
                <a:spcPts val="200"/>
              </a:spcAft>
              <a:buClrTx/>
              <a:buSzTx/>
              <a:buFont typeface="Franklin Gothic Book" panose="020B0503020102020204" pitchFamily="34" charset="0"/>
              <a:buNone/>
              <a:tabLst/>
              <a:defRPr/>
            </a:pPr>
            <a:r>
              <a:rPr kumimoji="0" lang="ar-IQ" sz="28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المدرسة الرابعة : مدرسة النظام الألفبائي ( الهجائي ) بحسب الحرف الأول والثاني والثالث، لعد تجري الكلمة من الزوائد</a:t>
            </a:r>
          </a:p>
          <a:p>
            <a:pPr marL="0" marR="0" lvl="0" indent="0" algn="r" defTabSz="685800" rtl="1" eaLnBrk="1" fontAlgn="auto" latinLnBrk="0" hangingPunct="1">
              <a:lnSpc>
                <a:spcPct val="150000"/>
              </a:lnSpc>
              <a:spcBef>
                <a:spcPts val="1000"/>
              </a:spcBef>
              <a:spcAft>
                <a:spcPts val="200"/>
              </a:spcAft>
              <a:buClrTx/>
              <a:buSzTx/>
              <a:buFont typeface="Franklin Gothic Book" panose="020B0503020102020204" pitchFamily="34" charset="0"/>
              <a:buNone/>
              <a:tabLst/>
              <a:defRPr/>
            </a:pPr>
            <a:r>
              <a:rPr lang="ar-IQ" sz="2800" dirty="0">
                <a:solidFill>
                  <a:srgbClr val="FF0000"/>
                </a:solidFill>
                <a:latin typeface="Arial" panose="020B0604020202020204" pitchFamily="34" charset="0"/>
                <a:cs typeface="Arial" panose="020B0604020202020204" pitchFamily="34" charset="0"/>
              </a:rPr>
              <a:t>كتاب الجيم </a:t>
            </a:r>
            <a:r>
              <a:rPr lang="ar-IQ" sz="2800" dirty="0">
                <a:solidFill>
                  <a:srgbClr val="191B0E"/>
                </a:solidFill>
                <a:latin typeface="Arial" panose="020B0604020202020204" pitchFamily="34" charset="0"/>
                <a:cs typeface="Arial" panose="020B0604020202020204" pitchFamily="34" charset="0"/>
              </a:rPr>
              <a:t>لأبي عمرو الشيباني (ت 206هـ)</a:t>
            </a:r>
          </a:p>
          <a:p>
            <a:pPr marL="0" marR="0" lvl="0" indent="0" algn="r" defTabSz="685800" rtl="1" eaLnBrk="1" fontAlgn="auto" latinLnBrk="0" hangingPunct="1">
              <a:lnSpc>
                <a:spcPct val="150000"/>
              </a:lnSpc>
              <a:spcBef>
                <a:spcPts val="1000"/>
              </a:spcBef>
              <a:spcAft>
                <a:spcPts val="200"/>
              </a:spcAft>
              <a:buClrTx/>
              <a:buSzTx/>
              <a:buFont typeface="Franklin Gothic Book" panose="020B0503020102020204" pitchFamily="34" charset="0"/>
              <a:buNone/>
              <a:tabLst/>
              <a:defRPr/>
            </a:pPr>
            <a:r>
              <a:rPr kumimoji="0" lang="ar-IQ" sz="2800" b="0" i="0" u="none" strike="noStrike" kern="1200" cap="none" spc="0" normalizeH="0" baseline="0" noProof="0" dirty="0">
                <a:ln>
                  <a:noFill/>
                </a:ln>
                <a:solidFill>
                  <a:srgbClr val="191B0E"/>
                </a:solidFill>
                <a:effectLst/>
                <a:uLnTx/>
                <a:uFillTx/>
                <a:latin typeface="Arial" panose="020B0604020202020204" pitchFamily="34" charset="0"/>
                <a:ea typeface="+mn-ea"/>
                <a:cs typeface="Arial" panose="020B0604020202020204" pitchFamily="34" charset="0"/>
              </a:rPr>
              <a:t>أول من يُن</a:t>
            </a:r>
            <a:r>
              <a:rPr lang="ar-IQ" sz="2800" dirty="0">
                <a:solidFill>
                  <a:srgbClr val="191B0E"/>
                </a:solidFill>
                <a:latin typeface="Arial" panose="020B0604020202020204" pitchFamily="34" charset="0"/>
                <a:cs typeface="Arial" panose="020B0604020202020204" pitchFamily="34" charset="0"/>
              </a:rPr>
              <a:t>سَب اليه كتاب من هذا النوع هو يونس بن حبيب (ت172هـ)، والثاني هو أبو عمرو الشيباني صاحب كتاب (الجيم) وهو من أهم المؤلفات في هذا المجال ، وقد فسّر الزبيدي هذا </a:t>
            </a:r>
            <a:r>
              <a:rPr lang="ar-IQ" sz="2800" dirty="0" err="1">
                <a:solidFill>
                  <a:srgbClr val="191B0E"/>
                </a:solidFill>
                <a:latin typeface="Arial" panose="020B0604020202020204" pitchFamily="34" charset="0"/>
                <a:cs typeface="Arial" panose="020B0604020202020204" pitchFamily="34" charset="0"/>
              </a:rPr>
              <a:t>الإسم</a:t>
            </a:r>
            <a:r>
              <a:rPr lang="ar-IQ" sz="2800" dirty="0">
                <a:solidFill>
                  <a:srgbClr val="191B0E"/>
                </a:solidFill>
                <a:latin typeface="Arial" panose="020B0604020202020204" pitchFamily="34" charset="0"/>
                <a:cs typeface="Arial" panose="020B0604020202020204" pitchFamily="34" charset="0"/>
              </a:rPr>
              <a:t> (الجيم) بقوله: ( وله كتاب في اللغة سمّاه الجيم ، كأنّه شبّهه بالديباج لِحُسنه). </a:t>
            </a:r>
          </a:p>
          <a:p>
            <a:pPr marL="0" indent="0">
              <a:buNone/>
            </a:pPr>
            <a:endParaRPr lang="en-US" dirty="0"/>
          </a:p>
        </p:txBody>
      </p:sp>
    </p:spTree>
    <p:extLst>
      <p:ext uri="{BB962C8B-B14F-4D97-AF65-F5344CB8AC3E}">
        <p14:creationId xmlns:p14="http://schemas.microsoft.com/office/powerpoint/2010/main" val="1761187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0870AC-D6E8-4B5A-B9D4-25145AC48849}"/>
              </a:ext>
            </a:extLst>
          </p:cNvPr>
          <p:cNvSpPr>
            <a:spLocks noGrp="1"/>
          </p:cNvSpPr>
          <p:nvPr>
            <p:ph idx="1"/>
          </p:nvPr>
        </p:nvSpPr>
        <p:spPr>
          <a:xfrm>
            <a:off x="1028699" y="282102"/>
            <a:ext cx="7512185" cy="5556115"/>
          </a:xfrm>
        </p:spPr>
        <p:txBody>
          <a:bodyPr/>
          <a:lstStyle/>
          <a:p>
            <a:pPr marL="0" marR="0" lvl="0" indent="0" algn="r" defTabSz="685800" rtl="1" eaLnBrk="1" fontAlgn="auto" latinLnBrk="0" hangingPunct="1">
              <a:lnSpc>
                <a:spcPct val="150000"/>
              </a:lnSpc>
              <a:spcBef>
                <a:spcPts val="1000"/>
              </a:spcBef>
              <a:spcAft>
                <a:spcPts val="200"/>
              </a:spcAft>
              <a:buClrTx/>
              <a:buSzTx/>
              <a:buFont typeface="Franklin Gothic Book" panose="020B0503020102020204" pitchFamily="34" charset="0"/>
              <a:buNone/>
              <a:tabLst/>
              <a:defRPr/>
            </a:pPr>
            <a:r>
              <a:rPr kumimoji="0" lang="ar-IQ" sz="2800" b="0" i="0" u="none" strike="noStrike" kern="1200" cap="none" spc="0" normalizeH="0" baseline="0" noProof="0" dirty="0">
                <a:ln>
                  <a:noFill/>
                </a:ln>
                <a:solidFill>
                  <a:srgbClr val="191B0E"/>
                </a:solidFill>
                <a:effectLst/>
                <a:uLnTx/>
                <a:uFillTx/>
                <a:latin typeface="Arial" panose="020B0604020202020204" pitchFamily="34" charset="0"/>
                <a:ea typeface="+mn-ea"/>
                <a:cs typeface="Arial" panose="020B0604020202020204" pitchFamily="34" charset="0"/>
              </a:rPr>
              <a:t>وقد أخذ الزبيدي هذا التفسير من كلام لأبي عمرو، ذكر فيه أنّ من معاني الجيم في لغة العرب (الديباج).</a:t>
            </a:r>
          </a:p>
          <a:p>
            <a:pPr marL="0" marR="0" lvl="0" indent="0" algn="r" defTabSz="685800" rtl="1" eaLnBrk="1" fontAlgn="auto" latinLnBrk="0" hangingPunct="1">
              <a:lnSpc>
                <a:spcPct val="150000"/>
              </a:lnSpc>
              <a:spcBef>
                <a:spcPts val="1000"/>
              </a:spcBef>
              <a:spcAft>
                <a:spcPts val="200"/>
              </a:spcAft>
              <a:buClrTx/>
              <a:buSzTx/>
              <a:buFont typeface="Franklin Gothic Book" panose="020B0503020102020204" pitchFamily="34" charset="0"/>
              <a:buNone/>
              <a:tabLst/>
              <a:defRPr/>
            </a:pPr>
            <a:r>
              <a:rPr lang="ar-IQ" sz="2800" dirty="0">
                <a:solidFill>
                  <a:srgbClr val="191B0E"/>
                </a:solidFill>
                <a:latin typeface="Arial" panose="020B0604020202020204" pitchFamily="34" charset="0"/>
                <a:cs typeface="Arial" panose="020B0604020202020204" pitchFamily="34" charset="0"/>
              </a:rPr>
              <a:t>ولعلّ الشيباني أطلق هذا </a:t>
            </a:r>
            <a:r>
              <a:rPr lang="ar-IQ" sz="2800" dirty="0" err="1">
                <a:solidFill>
                  <a:srgbClr val="191B0E"/>
                </a:solidFill>
                <a:latin typeface="Arial" panose="020B0604020202020204" pitchFamily="34" charset="0"/>
                <a:cs typeface="Arial" panose="020B0604020202020204" pitchFamily="34" charset="0"/>
              </a:rPr>
              <a:t>الإسم</a:t>
            </a:r>
            <a:r>
              <a:rPr lang="ar-IQ" sz="2800" dirty="0">
                <a:solidFill>
                  <a:srgbClr val="191B0E"/>
                </a:solidFill>
                <a:latin typeface="Arial" panose="020B0604020202020204" pitchFamily="34" charset="0"/>
                <a:cs typeface="Arial" panose="020B0604020202020204" pitchFamily="34" charset="0"/>
              </a:rPr>
              <a:t> على كتابه لِحُسنه الذي جاء بسبب ترتيب الكتاب على وفق الحرف الأول من الكلمة، وهو ترتيب لم يكُن ذائعاً في زمانه ، يؤيد هذا الرأي كلام الزبيدي أنّ للكتاب اسماً آخر هو (كتاب الحروف).</a:t>
            </a:r>
          </a:p>
          <a:p>
            <a:pPr marL="0" marR="0" lvl="0" indent="0" algn="r" defTabSz="685800" rtl="1" eaLnBrk="1" fontAlgn="auto" latinLnBrk="0" hangingPunct="1">
              <a:lnSpc>
                <a:spcPct val="150000"/>
              </a:lnSpc>
              <a:spcBef>
                <a:spcPts val="1000"/>
              </a:spcBef>
              <a:spcAft>
                <a:spcPts val="200"/>
              </a:spcAft>
              <a:buClrTx/>
              <a:buSzTx/>
              <a:buFont typeface="Franklin Gothic Book" panose="020B0503020102020204" pitchFamily="34" charset="0"/>
              <a:buNone/>
              <a:tabLst/>
              <a:defRPr/>
            </a:pPr>
            <a:r>
              <a:rPr kumimoji="0" lang="ar-IQ" sz="2800" b="0" i="0" u="none" strike="noStrike" kern="1200" cap="none" spc="0" normalizeH="0" baseline="0" noProof="0" dirty="0">
                <a:ln>
                  <a:noFill/>
                </a:ln>
                <a:solidFill>
                  <a:srgbClr val="191B0E"/>
                </a:solidFill>
                <a:effectLst/>
                <a:uLnTx/>
                <a:uFillTx/>
                <a:latin typeface="Arial" panose="020B0604020202020204" pitchFamily="34" charset="0"/>
                <a:ea typeface="+mn-ea"/>
                <a:cs typeface="Arial" panose="020B0604020202020204" pitchFamily="34" charset="0"/>
              </a:rPr>
              <a:t>قال </a:t>
            </a:r>
            <a:r>
              <a:rPr kumimoji="0" lang="ar-IQ" sz="2800" b="0" i="0" u="none" strike="noStrike" kern="1200" cap="none" spc="0" normalizeH="0" baseline="0" noProof="0" dirty="0" err="1">
                <a:ln>
                  <a:noFill/>
                </a:ln>
                <a:solidFill>
                  <a:srgbClr val="191B0E"/>
                </a:solidFill>
                <a:effectLst/>
                <a:uLnTx/>
                <a:uFillTx/>
                <a:latin typeface="Arial" panose="020B0604020202020204" pitchFamily="34" charset="0"/>
                <a:ea typeface="+mn-ea"/>
                <a:cs typeface="Arial" panose="020B0604020202020204" pitchFamily="34" charset="0"/>
              </a:rPr>
              <a:t>القفطي</a:t>
            </a:r>
            <a:r>
              <a:rPr kumimoji="0" lang="ar-IQ" sz="2800" b="0" i="0" u="none" strike="noStrike" kern="1200" cap="none" spc="0" normalizeH="0" baseline="0" noProof="0" dirty="0">
                <a:ln>
                  <a:noFill/>
                </a:ln>
                <a:solidFill>
                  <a:srgbClr val="191B0E"/>
                </a:solidFill>
                <a:effectLst/>
                <a:uLnTx/>
                <a:uFillTx/>
                <a:latin typeface="Arial" panose="020B0604020202020204" pitchFamily="34" charset="0"/>
                <a:ea typeface="+mn-ea"/>
                <a:cs typeface="Arial" panose="020B0604020202020204" pitchFamily="34" charset="0"/>
              </a:rPr>
              <a:t> </a:t>
            </a:r>
            <a:r>
              <a:rPr lang="ar-IQ" sz="2800" dirty="0">
                <a:solidFill>
                  <a:srgbClr val="191B0E"/>
                </a:solidFill>
                <a:latin typeface="Arial" panose="020B0604020202020204" pitchFamily="34" charset="0"/>
                <a:cs typeface="Arial" panose="020B0604020202020204" pitchFamily="34" charset="0"/>
              </a:rPr>
              <a:t>:(سُمّي بذلك لأنّه مرتّب على الحروف) </a:t>
            </a:r>
            <a:endParaRPr kumimoji="0" lang="en-US" sz="2000" b="0" i="0" u="none" strike="noStrike" kern="1200" cap="none" spc="0" normalizeH="0" baseline="0" noProof="0" dirty="0">
              <a:ln>
                <a:noFill/>
              </a:ln>
              <a:solidFill>
                <a:srgbClr val="191B0E"/>
              </a:solidFill>
              <a:effectLst/>
              <a:uLnTx/>
              <a:uFillTx/>
              <a:latin typeface="Franklin Gothic Book" panose="020B0503020102020204"/>
              <a:ea typeface="+mn-ea"/>
              <a:cs typeface="+mn-cs"/>
            </a:endParaRPr>
          </a:p>
          <a:p>
            <a:pPr marL="0" indent="0">
              <a:buNone/>
            </a:pPr>
            <a:endParaRPr lang="en-US" sz="2800" dirty="0"/>
          </a:p>
        </p:txBody>
      </p:sp>
    </p:spTree>
    <p:extLst>
      <p:ext uri="{BB962C8B-B14F-4D97-AF65-F5344CB8AC3E}">
        <p14:creationId xmlns:p14="http://schemas.microsoft.com/office/powerpoint/2010/main" val="4190174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E93A3C-E941-4504-AB40-6C5040F0A16F}"/>
              </a:ext>
            </a:extLst>
          </p:cNvPr>
          <p:cNvSpPr>
            <a:spLocks noGrp="1"/>
          </p:cNvSpPr>
          <p:nvPr>
            <p:ph idx="1"/>
          </p:nvPr>
        </p:nvSpPr>
        <p:spPr>
          <a:xfrm>
            <a:off x="1028699" y="262647"/>
            <a:ext cx="7512185" cy="5575570"/>
          </a:xfrm>
        </p:spPr>
        <p:txBody>
          <a:bodyPr/>
          <a:lstStyle/>
          <a:p>
            <a:pPr marL="0" indent="0">
              <a:lnSpc>
                <a:spcPct val="150000"/>
              </a:lnSpc>
              <a:buNone/>
            </a:pPr>
            <a:r>
              <a:rPr kumimoji="0" lang="ar-IQ" sz="2800" b="1" i="1"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منهج كتاب الجيم: </a:t>
            </a:r>
          </a:p>
          <a:p>
            <a:pPr marL="0" indent="0">
              <a:lnSpc>
                <a:spcPct val="150000"/>
              </a:lnSpc>
              <a:buNone/>
            </a:pPr>
            <a:r>
              <a:rPr lang="ar-IQ" sz="2800" dirty="0">
                <a:solidFill>
                  <a:srgbClr val="191B0E"/>
                </a:solidFill>
                <a:latin typeface="Arial" panose="020B0604020202020204" pitchFamily="34" charset="0"/>
                <a:cs typeface="Arial" panose="020B0604020202020204" pitchFamily="34" charset="0"/>
              </a:rPr>
              <a:t>1- ليس في الكتاب مقدمة تهدينا الى هدف المؤلف في كتابه، ولكنّ العناوين المتعدّدة للكتاب ودراسة الكتاب نفسه تدلّ على أنه هدف الى تدوين الألفاظ الغريبة من لغات القبائل، لاسيّما أنّه جمع الحوشي ، ولم يقصد المستعمل.</a:t>
            </a:r>
          </a:p>
          <a:p>
            <a:pPr marL="0" indent="0">
              <a:lnSpc>
                <a:spcPct val="150000"/>
              </a:lnSpc>
              <a:buNone/>
            </a:pPr>
            <a:r>
              <a:rPr kumimoji="0" lang="ar-IQ" sz="2800" b="0" u="none" strike="noStrike" kern="1200" cap="none" spc="0" normalizeH="0" baseline="0" noProof="0" dirty="0">
                <a:ln>
                  <a:noFill/>
                </a:ln>
                <a:solidFill>
                  <a:srgbClr val="191B0E"/>
                </a:solidFill>
                <a:effectLst/>
                <a:uLnTx/>
                <a:uFillTx/>
                <a:latin typeface="Arial" panose="020B0604020202020204" pitchFamily="34" charset="0"/>
                <a:ea typeface="+mn-ea"/>
                <a:cs typeface="Arial" panose="020B0604020202020204" pitchFamily="34" charset="0"/>
              </a:rPr>
              <a:t>2-اعتنى الشيباني في كتابه </a:t>
            </a:r>
            <a:r>
              <a:rPr lang="ar-IQ" sz="2800" dirty="0">
                <a:solidFill>
                  <a:srgbClr val="191B0E"/>
                </a:solidFill>
                <a:latin typeface="Arial" panose="020B0604020202020204" pitchFamily="34" charset="0"/>
                <a:cs typeface="Arial" panose="020B0604020202020204" pitchFamily="34" charset="0"/>
              </a:rPr>
              <a:t>هذا بأشعار القبائل ولغاتها، ومعاني الألفاظ الغريبة، فضلاً عن بعض المعاني التي انفرد بها الشيباني، وهو في كلّ ذلك ينسب الى القبيلة والموضع الذي أُخِذ منه.</a:t>
            </a:r>
            <a:endParaRPr kumimoji="0" lang="ar-IQ" sz="2800" b="0" u="none" strike="noStrike" kern="1200" cap="none" spc="0" normalizeH="0" baseline="0" noProof="0" dirty="0">
              <a:ln>
                <a:noFill/>
              </a:ln>
              <a:solidFill>
                <a:srgbClr val="191B0E"/>
              </a:solidFill>
              <a:effectLst/>
              <a:uLnTx/>
              <a:uFillTx/>
              <a:latin typeface="Arial" panose="020B0604020202020204" pitchFamily="34" charset="0"/>
              <a:ea typeface="+mn-ea"/>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6027490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156</TotalTime>
  <Words>729</Words>
  <Application>Microsoft Office PowerPoint</Application>
  <PresentationFormat>On-screen Show (4:3)</PresentationFormat>
  <Paragraphs>41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Franklin Gothic Book</vt:lpstr>
      <vt:lpstr>Crop</vt:lpstr>
      <vt:lpstr>محاضرات المعجم  المرحلة الثالثة   أ.م. د. سهير كاظم حسن المحاضرة السابعة </vt:lpstr>
      <vt:lpstr>المدرسة الثالثة (مدرسة القافية)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suhair alsfoor</dc:creator>
  <cp:lastModifiedBy>YOGA</cp:lastModifiedBy>
  <cp:revision>22</cp:revision>
  <dcterms:created xsi:type="dcterms:W3CDTF">2020-03-31T17:32:50Z</dcterms:created>
  <dcterms:modified xsi:type="dcterms:W3CDTF">2021-11-27T19:10:13Z</dcterms:modified>
</cp:coreProperties>
</file>